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Cervo Neue 1" panose="020B0604020202020204" charset="0"/>
      <p:regular r:id="rId6"/>
    </p:embeddedFont>
    <p:embeddedFont>
      <p:font typeface="Cervo Neue 2" panose="020B0604020202020204" charset="0"/>
      <p:regular r:id="rId7"/>
    </p:embeddedFont>
    <p:embeddedFont>
      <p:font typeface="IBM Plex Sans Condensed" panose="020B0506050203000203" pitchFamily="34" charset="0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78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Carroll" userId="391999cc-171e-4cf4-9926-c0ecd0e744ab" providerId="ADAL" clId="{90BEBA6B-E21A-4115-917E-CAB6ABE68ED8}"/>
    <pc:docChg chg="custSel modSld">
      <pc:chgData name="James Carroll" userId="391999cc-171e-4cf4-9926-c0ecd0e744ab" providerId="ADAL" clId="{90BEBA6B-E21A-4115-917E-CAB6ABE68ED8}" dt="2025-08-25T20:18:12.266" v="31" actId="114"/>
      <pc:docMkLst>
        <pc:docMk/>
      </pc:docMkLst>
      <pc:sldChg chg="modSp mod">
        <pc:chgData name="James Carroll" userId="391999cc-171e-4cf4-9926-c0ecd0e744ab" providerId="ADAL" clId="{90BEBA6B-E21A-4115-917E-CAB6ABE68ED8}" dt="2025-08-25T20:18:12.266" v="31" actId="114"/>
        <pc:sldMkLst>
          <pc:docMk/>
          <pc:sldMk cId="0" sldId="257"/>
        </pc:sldMkLst>
        <pc:spChg chg="mod">
          <ac:chgData name="James Carroll" userId="391999cc-171e-4cf4-9926-c0ecd0e744ab" providerId="ADAL" clId="{90BEBA6B-E21A-4115-917E-CAB6ABE68ED8}" dt="2025-08-25T20:18:12.266" v="31" actId="114"/>
          <ac:spMkLst>
            <pc:docMk/>
            <pc:sldMk cId="0" sldId="257"/>
            <ac:spMk id="6" creationId="{00000000-0000-0000-0000-000000000000}"/>
          </ac:spMkLst>
        </pc:spChg>
        <pc:spChg chg="mod">
          <ac:chgData name="James Carroll" userId="391999cc-171e-4cf4-9926-c0ecd0e744ab" providerId="ADAL" clId="{90BEBA6B-E21A-4115-917E-CAB6ABE68ED8}" dt="2025-08-25T20:17:59.650" v="29" actId="5793"/>
          <ac:spMkLst>
            <pc:docMk/>
            <pc:sldMk cId="0" sldId="257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916741"/>
            <a:ext cx="18288000" cy="25860375"/>
          </a:xfrm>
          <a:custGeom>
            <a:avLst/>
            <a:gdLst/>
            <a:ahLst/>
            <a:cxnLst/>
            <a:rect l="l" t="t" r="r" b="b"/>
            <a:pathLst>
              <a:path w="18288000" h="25860375">
                <a:moveTo>
                  <a:pt x="0" y="0"/>
                </a:moveTo>
                <a:lnTo>
                  <a:pt x="18288000" y="0"/>
                </a:lnTo>
                <a:lnTo>
                  <a:pt x="18288000" y="25860375"/>
                </a:lnTo>
                <a:lnTo>
                  <a:pt x="0" y="25860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849053" y="6693075"/>
            <a:ext cx="10589885" cy="1477432"/>
            <a:chOff x="0" y="0"/>
            <a:chExt cx="10589882" cy="14774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89895" cy="1477391"/>
            </a:xfrm>
            <a:custGeom>
              <a:avLst/>
              <a:gdLst/>
              <a:ahLst/>
              <a:cxnLst/>
              <a:rect l="l" t="t" r="r" b="b"/>
              <a:pathLst>
                <a:path w="10589895" h="1477391">
                  <a:moveTo>
                    <a:pt x="0" y="0"/>
                  </a:moveTo>
                  <a:lnTo>
                    <a:pt x="0" y="1477391"/>
                  </a:lnTo>
                  <a:lnTo>
                    <a:pt x="10589895" y="1477391"/>
                  </a:lnTo>
                  <a:lnTo>
                    <a:pt x="10589895" y="0"/>
                  </a:lnTo>
                  <a:close/>
                </a:path>
              </a:pathLst>
            </a:custGeom>
            <a:solidFill>
              <a:srgbClr val="E8531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404241" y="467325"/>
            <a:ext cx="4467225" cy="1123950"/>
          </a:xfrm>
          <a:custGeom>
            <a:avLst/>
            <a:gdLst/>
            <a:ahLst/>
            <a:cxnLst/>
            <a:rect l="l" t="t" r="r" b="b"/>
            <a:pathLst>
              <a:path w="4467225" h="1123950">
                <a:moveTo>
                  <a:pt x="0" y="0"/>
                </a:moveTo>
                <a:lnTo>
                  <a:pt x="4467225" y="0"/>
                </a:lnTo>
                <a:lnTo>
                  <a:pt x="4467225" y="1123950"/>
                </a:lnTo>
                <a:lnTo>
                  <a:pt x="0" y="1123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258056" y="8427720"/>
            <a:ext cx="10079736" cy="859536"/>
          </a:xfrm>
          <a:custGeom>
            <a:avLst/>
            <a:gdLst/>
            <a:ahLst/>
            <a:cxnLst/>
            <a:rect l="l" t="t" r="r" b="b"/>
            <a:pathLst>
              <a:path w="10079736" h="859536">
                <a:moveTo>
                  <a:pt x="0" y="0"/>
                </a:moveTo>
                <a:lnTo>
                  <a:pt x="10079736" y="0"/>
                </a:lnTo>
                <a:lnTo>
                  <a:pt x="10079736" y="859536"/>
                </a:lnTo>
                <a:lnTo>
                  <a:pt x="0" y="859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393035" y="6601920"/>
            <a:ext cx="9691954" cy="1669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591"/>
              </a:lnSpc>
            </a:pPr>
            <a:r>
              <a:rPr lang="en-US" sz="9708" b="1">
                <a:solidFill>
                  <a:srgbClr val="FFFFFF"/>
                </a:solidFill>
                <a:latin typeface="Cervo Neue 1"/>
                <a:ea typeface="Cervo Neue 1"/>
                <a:cs typeface="Cervo Neue 1"/>
                <a:sym typeface="Cervo Neue 1"/>
              </a:rPr>
              <a:t>7 DAYS OF </a:t>
            </a:r>
            <a:r>
              <a:rPr lang="en-US" sz="9708" b="1">
                <a:solidFill>
                  <a:srgbClr val="375F66"/>
                </a:solidFill>
                <a:latin typeface="Cervo Neue 1"/>
                <a:ea typeface="Cervo Neue 1"/>
                <a:cs typeface="Cervo Neue 1"/>
                <a:sym typeface="Cervo Neue 1"/>
              </a:rPr>
              <a:t>COURAGE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53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47165" y="1594704"/>
            <a:ext cx="15276471" cy="7097601"/>
            <a:chOff x="0" y="0"/>
            <a:chExt cx="15276474" cy="70975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76449" cy="7097649"/>
            </a:xfrm>
            <a:custGeom>
              <a:avLst/>
              <a:gdLst/>
              <a:ahLst/>
              <a:cxnLst/>
              <a:rect l="l" t="t" r="r" b="b"/>
              <a:pathLst>
                <a:path w="15276449" h="7097649">
                  <a:moveTo>
                    <a:pt x="0" y="0"/>
                  </a:moveTo>
                  <a:lnTo>
                    <a:pt x="0" y="7097649"/>
                  </a:lnTo>
                  <a:lnTo>
                    <a:pt x="15276449" y="7097649"/>
                  </a:lnTo>
                  <a:lnTo>
                    <a:pt x="15276449" y="0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698347" y="4868847"/>
            <a:ext cx="13246151" cy="65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3399" spc="-47">
                <a:solidFill>
                  <a:srgbClr val="6E6964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In the Jesus Film Project’s multi-generational survey on evangelism in 2020,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15078" y="5468922"/>
            <a:ext cx="12191876" cy="65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3399" spc="-47">
                <a:solidFill>
                  <a:srgbClr val="6E6964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1600+ Christians were asked why they didn’t share their faith, and the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05055" y="6078979"/>
            <a:ext cx="13028381" cy="57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3399" spc="-47" dirty="0">
                <a:solidFill>
                  <a:srgbClr val="6E6964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number one reason was </a:t>
            </a:r>
            <a:r>
              <a:rPr lang="en-US" sz="3399" b="1" i="1" spc="-47" dirty="0">
                <a:solidFill>
                  <a:srgbClr val="6E6964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fear</a:t>
            </a:r>
            <a:r>
              <a:rPr lang="en-US" sz="3399" spc="-47" dirty="0">
                <a:solidFill>
                  <a:srgbClr val="6E6964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. Overcoming fear is the biggest challenge and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43746" y="6679054"/>
            <a:ext cx="12949542" cy="57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3399" spc="-47" dirty="0">
                <a:solidFill>
                  <a:srgbClr val="6E6964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there are ways you can gently build your courage and overcome your fear.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96235" y="2562349"/>
            <a:ext cx="12371232" cy="2139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2"/>
              </a:lnSpc>
            </a:pPr>
            <a:r>
              <a:rPr lang="en-US" sz="9708" b="1" dirty="0">
                <a:solidFill>
                  <a:srgbClr val="E85314"/>
                </a:solidFill>
                <a:latin typeface="Cervo Neue 1"/>
                <a:ea typeface="Cervo Neue 1"/>
                <a:cs typeface="Cervo Neue 1"/>
                <a:sym typeface="Cervo Neue 1"/>
              </a:rPr>
              <a:t>FAITH –vs- FEAR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6E6964"/>
                </a:solidFill>
                <a:latin typeface="Cervo Neue 2"/>
                <a:ea typeface="Cervo Neue 2"/>
                <a:cs typeface="Cervo Neue 2"/>
                <a:sym typeface="Cervo Neue 2"/>
              </a:rPr>
              <a:t>WHAT</a:t>
            </a:r>
            <a:r>
              <a:rPr lang="en-US" sz="5199" dirty="0">
                <a:solidFill>
                  <a:srgbClr val="000000"/>
                </a:solidFill>
                <a:latin typeface="Cervo Neue 2"/>
                <a:ea typeface="Cervo Neue 2"/>
                <a:cs typeface="Cervo Neue 2"/>
                <a:sym typeface="Cervo Neue 2"/>
              </a:rPr>
              <a:t> </a:t>
            </a:r>
            <a:r>
              <a:rPr lang="en-US" sz="5199" dirty="0">
                <a:solidFill>
                  <a:srgbClr val="6E6964"/>
                </a:solidFill>
                <a:latin typeface="Cervo Neue 2"/>
                <a:ea typeface="Cervo Neue 2"/>
                <a:cs typeface="Cervo Neue 2"/>
                <a:sym typeface="Cervo Neue 2"/>
              </a:rPr>
              <a:t>PREVENTS</a:t>
            </a:r>
            <a:r>
              <a:rPr lang="en-US" sz="5199" dirty="0">
                <a:solidFill>
                  <a:srgbClr val="000000"/>
                </a:solidFill>
                <a:latin typeface="Cervo Neue 2"/>
                <a:ea typeface="Cervo Neue 2"/>
                <a:cs typeface="Cervo Neue 2"/>
                <a:sym typeface="Cervo Neue 2"/>
              </a:rPr>
              <a:t> </a:t>
            </a:r>
            <a:r>
              <a:rPr lang="en-US" sz="5199" dirty="0">
                <a:solidFill>
                  <a:srgbClr val="6E6964"/>
                </a:solidFill>
                <a:latin typeface="Cervo Neue 2"/>
                <a:ea typeface="Cervo Neue 2"/>
                <a:cs typeface="Cervo Neue 2"/>
                <a:sym typeface="Cervo Neue 2"/>
              </a:rPr>
              <a:t>PEOPLE</a:t>
            </a:r>
            <a:r>
              <a:rPr lang="en-US" sz="5199" dirty="0">
                <a:solidFill>
                  <a:srgbClr val="000000"/>
                </a:solidFill>
                <a:latin typeface="Cervo Neue 2"/>
                <a:ea typeface="Cervo Neue 2"/>
                <a:cs typeface="Cervo Neue 2"/>
                <a:sym typeface="Cervo Neue 2"/>
              </a:rPr>
              <a:t> </a:t>
            </a:r>
            <a:r>
              <a:rPr lang="en-US" sz="5199" dirty="0">
                <a:solidFill>
                  <a:srgbClr val="6E6964"/>
                </a:solidFill>
                <a:latin typeface="Cervo Neue 2"/>
                <a:ea typeface="Cervo Neue 2"/>
                <a:cs typeface="Cervo Neue 2"/>
                <a:sym typeface="Cervo Neue 2"/>
              </a:rPr>
              <a:t>FROM</a:t>
            </a:r>
            <a:r>
              <a:rPr lang="en-US" sz="5199" dirty="0">
                <a:solidFill>
                  <a:srgbClr val="000000"/>
                </a:solidFill>
                <a:latin typeface="Cervo Neue 2"/>
                <a:ea typeface="Cervo Neue 2"/>
                <a:cs typeface="Cervo Neue 2"/>
                <a:sym typeface="Cervo Neue 2"/>
              </a:rPr>
              <a:t> </a:t>
            </a:r>
            <a:r>
              <a:rPr lang="en-US" sz="5199" dirty="0">
                <a:solidFill>
                  <a:srgbClr val="6E6964"/>
                </a:solidFill>
                <a:latin typeface="Cervo Neue 2"/>
                <a:ea typeface="Cervo Neue 2"/>
                <a:cs typeface="Cervo Neue 2"/>
                <a:sym typeface="Cervo Neue 2"/>
              </a:rPr>
              <a:t>SHARING</a:t>
            </a:r>
            <a:r>
              <a:rPr lang="en-US" sz="5199" dirty="0">
                <a:solidFill>
                  <a:srgbClr val="000000"/>
                </a:solidFill>
                <a:latin typeface="Cervo Neue 2"/>
                <a:ea typeface="Cervo Neue 2"/>
                <a:cs typeface="Cervo Neue 2"/>
                <a:sym typeface="Cervo Neue 2"/>
              </a:rPr>
              <a:t> </a:t>
            </a:r>
            <a:r>
              <a:rPr lang="en-US" sz="5199" dirty="0">
                <a:solidFill>
                  <a:srgbClr val="6E6964"/>
                </a:solidFill>
                <a:latin typeface="Cervo Neue 2"/>
                <a:ea typeface="Cervo Neue 2"/>
                <a:cs typeface="Cervo Neue 2"/>
                <a:sym typeface="Cervo Neue 2"/>
              </a:rPr>
              <a:t>THEIR</a:t>
            </a:r>
            <a:r>
              <a:rPr lang="en-US" sz="5199" dirty="0">
                <a:solidFill>
                  <a:srgbClr val="000000"/>
                </a:solidFill>
                <a:latin typeface="Cervo Neue 2"/>
                <a:ea typeface="Cervo Neue 2"/>
                <a:cs typeface="Cervo Neue 2"/>
                <a:sym typeface="Cervo Neue 2"/>
              </a:rPr>
              <a:t> </a:t>
            </a:r>
            <a:r>
              <a:rPr lang="en-US" sz="5199" dirty="0">
                <a:solidFill>
                  <a:srgbClr val="6E6964"/>
                </a:solidFill>
                <a:latin typeface="Cervo Neue 2"/>
                <a:ea typeface="Cervo Neue 2"/>
                <a:cs typeface="Cervo Neue 2"/>
                <a:sym typeface="Cervo Neue 2"/>
              </a:rPr>
              <a:t>FATIH?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19581" y="3615319"/>
            <a:ext cx="151552" cy="1040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49"/>
              </a:lnSpc>
            </a:pPr>
            <a:r>
              <a:rPr lang="en-US" sz="5199">
                <a:solidFill>
                  <a:srgbClr val="6E6964"/>
                </a:solidFill>
                <a:latin typeface="Cervo Neue 2"/>
                <a:ea typeface="Cervo Neue 2"/>
                <a:cs typeface="Cervo Neue 2"/>
                <a:sym typeface="Cervo Neue 2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6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80382" y="963530"/>
            <a:ext cx="4659916" cy="8355073"/>
            <a:chOff x="0" y="0"/>
            <a:chExt cx="4659909" cy="83550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59884" cy="8355076"/>
            </a:xfrm>
            <a:custGeom>
              <a:avLst/>
              <a:gdLst/>
              <a:ahLst/>
              <a:cxnLst/>
              <a:rect l="l" t="t" r="r" b="b"/>
              <a:pathLst>
                <a:path w="4659884" h="8355076">
                  <a:moveTo>
                    <a:pt x="0" y="0"/>
                  </a:moveTo>
                  <a:lnTo>
                    <a:pt x="4659884" y="0"/>
                  </a:lnTo>
                  <a:lnTo>
                    <a:pt x="4659884" y="8355076"/>
                  </a:lnTo>
                  <a:lnTo>
                    <a:pt x="0" y="83550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816271" y="963530"/>
            <a:ext cx="4659916" cy="8355073"/>
            <a:chOff x="0" y="0"/>
            <a:chExt cx="4659909" cy="83550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59884" cy="8355076"/>
            </a:xfrm>
            <a:custGeom>
              <a:avLst/>
              <a:gdLst/>
              <a:ahLst/>
              <a:cxnLst/>
              <a:rect l="l" t="t" r="r" b="b"/>
              <a:pathLst>
                <a:path w="4659884" h="8355076">
                  <a:moveTo>
                    <a:pt x="0" y="0"/>
                  </a:moveTo>
                  <a:lnTo>
                    <a:pt x="4659884" y="0"/>
                  </a:lnTo>
                  <a:lnTo>
                    <a:pt x="4659884" y="8355076"/>
                  </a:lnTo>
                  <a:lnTo>
                    <a:pt x="0" y="83550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247702" y="963530"/>
            <a:ext cx="4659916" cy="8355073"/>
            <a:chOff x="0" y="0"/>
            <a:chExt cx="4659909" cy="83550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59884" cy="8355076"/>
            </a:xfrm>
            <a:custGeom>
              <a:avLst/>
              <a:gdLst/>
              <a:ahLst/>
              <a:cxnLst/>
              <a:rect l="l" t="t" r="r" b="b"/>
              <a:pathLst>
                <a:path w="4659884" h="8355076">
                  <a:moveTo>
                    <a:pt x="0" y="0"/>
                  </a:moveTo>
                  <a:lnTo>
                    <a:pt x="4659884" y="0"/>
                  </a:lnTo>
                  <a:lnTo>
                    <a:pt x="4659884" y="8355076"/>
                  </a:lnTo>
                  <a:lnTo>
                    <a:pt x="0" y="83550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301713" y="1320584"/>
            <a:ext cx="3686175" cy="3467100"/>
          </a:xfrm>
          <a:custGeom>
            <a:avLst/>
            <a:gdLst/>
            <a:ahLst/>
            <a:cxnLst/>
            <a:rect l="l" t="t" r="r" b="b"/>
            <a:pathLst>
              <a:path w="3686175" h="3467100">
                <a:moveTo>
                  <a:pt x="0" y="0"/>
                </a:moveTo>
                <a:lnTo>
                  <a:pt x="3686175" y="0"/>
                </a:lnTo>
                <a:lnTo>
                  <a:pt x="3686175" y="3467100"/>
                </a:lnTo>
                <a:lnTo>
                  <a:pt x="0" y="346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05" r="-207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736325" y="1320584"/>
            <a:ext cx="3676650" cy="3467100"/>
          </a:xfrm>
          <a:custGeom>
            <a:avLst/>
            <a:gdLst/>
            <a:ahLst/>
            <a:cxnLst/>
            <a:rect l="l" t="t" r="r" b="b"/>
            <a:pathLst>
              <a:path w="3676650" h="3467100">
                <a:moveTo>
                  <a:pt x="0" y="0"/>
                </a:moveTo>
                <a:lnTo>
                  <a:pt x="3676650" y="0"/>
                </a:lnTo>
                <a:lnTo>
                  <a:pt x="3676650" y="3467100"/>
                </a:lnTo>
                <a:lnTo>
                  <a:pt x="0" y="3467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940" r="-210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904476" y="1320584"/>
            <a:ext cx="3657600" cy="3467100"/>
          </a:xfrm>
          <a:custGeom>
            <a:avLst/>
            <a:gdLst/>
            <a:ahLst/>
            <a:cxnLst/>
            <a:rect l="l" t="t" r="r" b="b"/>
            <a:pathLst>
              <a:path w="3657600" h="3467100">
                <a:moveTo>
                  <a:pt x="0" y="0"/>
                </a:moveTo>
                <a:lnTo>
                  <a:pt x="3657600" y="0"/>
                </a:lnTo>
                <a:lnTo>
                  <a:pt x="3657600" y="3467100"/>
                </a:lnTo>
                <a:lnTo>
                  <a:pt x="0" y="3467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194" b="-293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876301" y="9004706"/>
            <a:ext cx="3682413" cy="318697"/>
            <a:chOff x="0" y="0"/>
            <a:chExt cx="3682403" cy="3186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82365" cy="318643"/>
            </a:xfrm>
            <a:custGeom>
              <a:avLst/>
              <a:gdLst/>
              <a:ahLst/>
              <a:cxnLst/>
              <a:rect l="l" t="t" r="r" b="b"/>
              <a:pathLst>
                <a:path w="3682365" h="318643">
                  <a:moveTo>
                    <a:pt x="0" y="0"/>
                  </a:moveTo>
                  <a:lnTo>
                    <a:pt x="0" y="318643"/>
                  </a:lnTo>
                  <a:lnTo>
                    <a:pt x="3682365" y="318643"/>
                  </a:lnTo>
                  <a:lnTo>
                    <a:pt x="3682365" y="0"/>
                  </a:lnTo>
                  <a:close/>
                </a:path>
              </a:pathLst>
            </a:custGeom>
            <a:solidFill>
              <a:srgbClr val="E8531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301722" y="9004706"/>
            <a:ext cx="3682403" cy="318697"/>
            <a:chOff x="0" y="0"/>
            <a:chExt cx="3682403" cy="3186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82365" cy="318643"/>
            </a:xfrm>
            <a:custGeom>
              <a:avLst/>
              <a:gdLst/>
              <a:ahLst/>
              <a:cxnLst/>
              <a:rect l="l" t="t" r="r" b="b"/>
              <a:pathLst>
                <a:path w="3682365" h="318643">
                  <a:moveTo>
                    <a:pt x="0" y="0"/>
                  </a:moveTo>
                  <a:lnTo>
                    <a:pt x="0" y="318643"/>
                  </a:lnTo>
                  <a:lnTo>
                    <a:pt x="3682365" y="318643"/>
                  </a:lnTo>
                  <a:lnTo>
                    <a:pt x="3682365" y="0"/>
                  </a:lnTo>
                  <a:close/>
                </a:path>
              </a:pathLst>
            </a:custGeom>
            <a:solidFill>
              <a:srgbClr val="E8531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733496" y="9004706"/>
            <a:ext cx="3682403" cy="318697"/>
            <a:chOff x="0" y="0"/>
            <a:chExt cx="3682403" cy="31869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682365" cy="318643"/>
            </a:xfrm>
            <a:custGeom>
              <a:avLst/>
              <a:gdLst/>
              <a:ahLst/>
              <a:cxnLst/>
              <a:rect l="l" t="t" r="r" b="b"/>
              <a:pathLst>
                <a:path w="3682365" h="318643">
                  <a:moveTo>
                    <a:pt x="0" y="0"/>
                  </a:moveTo>
                  <a:lnTo>
                    <a:pt x="0" y="318643"/>
                  </a:lnTo>
                  <a:lnTo>
                    <a:pt x="3682365" y="318643"/>
                  </a:lnTo>
                  <a:lnTo>
                    <a:pt x="3682365" y="0"/>
                  </a:lnTo>
                  <a:close/>
                </a:path>
              </a:pathLst>
            </a:custGeom>
            <a:solidFill>
              <a:srgbClr val="E8531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027234" y="5110077"/>
            <a:ext cx="1527267" cy="584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85314"/>
                </a:solidFill>
                <a:latin typeface="Cervo Neue 2"/>
                <a:ea typeface="Cervo Neue 2"/>
                <a:cs typeface="Cervo Neue 2"/>
                <a:sym typeface="Cervo Neue 2"/>
              </a:rPr>
              <a:t>SIX STEPS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55837" y="5052927"/>
            <a:ext cx="2291334" cy="641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8"/>
              </a:lnSpc>
            </a:pPr>
            <a:r>
              <a:rPr lang="en-US" sz="3399">
                <a:solidFill>
                  <a:srgbClr val="E85314"/>
                </a:solidFill>
                <a:latin typeface="Cervo Neue 2"/>
                <a:ea typeface="Cervo Neue 2"/>
                <a:cs typeface="Cervo Neue 2"/>
                <a:sym typeface="Cervo Neue 2"/>
              </a:rPr>
              <a:t>KEEP A RECORD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49939" y="5680872"/>
            <a:ext cx="73990" cy="58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9"/>
              </a:lnSpc>
            </a:pPr>
            <a:r>
              <a:rPr lang="en-US" sz="2400" spc="-33">
                <a:solidFill>
                  <a:srgbClr val="6E6964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95402" y="5110077"/>
            <a:ext cx="3266351" cy="584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E85314"/>
                </a:solidFill>
                <a:latin typeface="Cervo Neue 2"/>
                <a:ea typeface="Cervo Neue 2"/>
                <a:cs typeface="Cervo Neue 2"/>
                <a:sym typeface="Cervo Neue 2"/>
              </a:rPr>
              <a:t>SHARE YOUR JOURNEY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69456" y="5861847"/>
            <a:ext cx="3551072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400" spc="-33">
                <a:solidFill>
                  <a:srgbClr val="6E6964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Choose six steps from the provided “Steps of Courage” list and fill out the Steps of Courage participation card. Look to complete the se six steps over 7 days.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28849" y="5861847"/>
            <a:ext cx="3707130" cy="2508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400" spc="-33">
                <a:solidFill>
                  <a:srgbClr val="6E6964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Keep updating your Steps of Courage card as you complete the challenge. </a:t>
            </a:r>
          </a:p>
          <a:p>
            <a:pPr algn="ctr">
              <a:lnSpc>
                <a:spcPts val="3300"/>
              </a:lnSpc>
            </a:pPr>
            <a:r>
              <a:rPr lang="en-US" sz="2400" spc="-33">
                <a:solidFill>
                  <a:srgbClr val="6E6964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Keep a record of the challenges and outcomes of each step.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65195" y="5861847"/>
            <a:ext cx="3697186" cy="2089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400" spc="-33">
                <a:solidFill>
                  <a:srgbClr val="6E6964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rPr>
              <a:t>On Sunday, we encourage you to share your journey and some of the things God has done in your life during this time.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28745"/>
            <a:ext cx="20212050" cy="13439775"/>
          </a:xfrm>
          <a:custGeom>
            <a:avLst/>
            <a:gdLst/>
            <a:ahLst/>
            <a:cxnLst/>
            <a:rect l="l" t="t" r="r" b="b"/>
            <a:pathLst>
              <a:path w="20212050" h="13439775">
                <a:moveTo>
                  <a:pt x="0" y="0"/>
                </a:moveTo>
                <a:lnTo>
                  <a:pt x="20212050" y="0"/>
                </a:lnTo>
                <a:lnTo>
                  <a:pt x="20212050" y="13439775"/>
                </a:lnTo>
                <a:lnTo>
                  <a:pt x="0" y="13439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8984980"/>
            <a:ext cx="18288000" cy="1302020"/>
            <a:chOff x="0" y="0"/>
            <a:chExt cx="18288000" cy="13020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88000" cy="1302004"/>
            </a:xfrm>
            <a:custGeom>
              <a:avLst/>
              <a:gdLst/>
              <a:ahLst/>
              <a:cxnLst/>
              <a:rect l="l" t="t" r="r" b="b"/>
              <a:pathLst>
                <a:path w="18288000" h="1302004">
                  <a:moveTo>
                    <a:pt x="0" y="0"/>
                  </a:moveTo>
                  <a:lnTo>
                    <a:pt x="0" y="1302004"/>
                  </a:lnTo>
                  <a:lnTo>
                    <a:pt x="18288000" y="1302004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127387" y="4654463"/>
            <a:ext cx="4131913" cy="141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92"/>
              </a:lnSpc>
            </a:pPr>
            <a:r>
              <a:rPr lang="en-US" sz="8352" b="1">
                <a:solidFill>
                  <a:srgbClr val="FFFFFF"/>
                </a:solidFill>
                <a:latin typeface="Cervo Neue 1"/>
                <a:ea typeface="Cervo Neue 1"/>
                <a:cs typeface="Cervo Neue 1"/>
                <a:sym typeface="Cervo Neue 1"/>
              </a:rPr>
              <a:t>JOIN US!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32589" y="9312935"/>
            <a:ext cx="3190237" cy="585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E85314"/>
                </a:solidFill>
                <a:latin typeface="Cervo Neue 1"/>
                <a:ea typeface="Cervo Neue 1"/>
                <a:cs typeface="Cervo Neue 1"/>
                <a:sym typeface="Cervo Neue 1"/>
              </a:rPr>
              <a:t>WWW.MWBCA.ORG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170</Words>
  <Application>Microsoft Office PowerPoint</Application>
  <PresentationFormat>Custom</PresentationFormat>
  <Paragraphs>18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Cervo Neue 1</vt:lpstr>
      <vt:lpstr>Cervo Neue 2</vt:lpstr>
      <vt:lpstr>Calibri</vt:lpstr>
      <vt:lpstr>IBM Plex Sans Condensed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Graphics.pdf</dc:title>
  <cp:lastModifiedBy>James Carroll</cp:lastModifiedBy>
  <cp:revision>1</cp:revision>
  <dcterms:created xsi:type="dcterms:W3CDTF">2006-08-16T00:00:00Z</dcterms:created>
  <dcterms:modified xsi:type="dcterms:W3CDTF">2025-08-25T20:18:19Z</dcterms:modified>
  <dc:identifier>DAGxHDCJvXs</dc:identifier>
</cp:coreProperties>
</file>